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8" r:id="rId3"/>
    <p:sldId id="284" r:id="rId4"/>
    <p:sldId id="273" r:id="rId5"/>
    <p:sldId id="292" r:id="rId6"/>
    <p:sldId id="265" r:id="rId7"/>
    <p:sldId id="291" r:id="rId8"/>
    <p:sldId id="282" r:id="rId9"/>
    <p:sldId id="279" r:id="rId10"/>
    <p:sldId id="297" r:id="rId11"/>
    <p:sldId id="285" r:id="rId12"/>
    <p:sldId id="286" r:id="rId13"/>
    <p:sldId id="288" r:id="rId14"/>
    <p:sldId id="296" r:id="rId15"/>
    <p:sldId id="298" r:id="rId16"/>
    <p:sldId id="275" r:id="rId17"/>
    <p:sldId id="294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" initials="d" lastIdx="1" clrIdx="0">
    <p:extLst>
      <p:ext uri="{19B8F6BF-5375-455C-9EA6-DF929625EA0E}">
        <p15:presenceInfo xmlns:p15="http://schemas.microsoft.com/office/powerpoint/2012/main" userId="david" providerId="None"/>
      </p:ext>
    </p:extLst>
  </p:cmAuthor>
  <p:cmAuthor id="2" name="Jacob Everitt" initials="JE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5F3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35681C-568C-4268-A512-DF0CC8B8BA5C}" v="495" dt="2020-02-27T23:38:47.819"/>
    <p1510:client id="{1216A8F4-99AB-4D6F-A50A-3B1FFA79F5DB}" v="48" dt="2020-02-28T00:26:28.822"/>
    <p1510:client id="{C820140F-01F3-4E6D-B78D-C9DF775FCC6D}" v="1013" dt="2020-02-28T02:35:00.690"/>
    <p1510:client id="{6D891A27-38B1-49E2-8A88-96252FBD2E3F}" v="17" dt="2020-02-27T22:37:36.7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2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jpg>
</file>

<file path=ppt/media/image15.jpg>
</file>

<file path=ppt/media/image16.jp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1610 to 1640 inflow effects the Storage (Has duration droughts)</a:t>
            </a:r>
          </a:p>
          <a:p>
            <a:r>
              <a:rPr lang="en-US" dirty="0"/>
              <a:t>1570 to 1600 inflow effects the Storage (Has high intensity droughts)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058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9060" y="267315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  <a:spcAft>
                <a:spcPts val="2000"/>
              </a:spcAft>
            </a:pPr>
            <a:r>
              <a:rPr lang="en-US" sz="4400" b="1" dirty="0">
                <a:solidFill>
                  <a:srgbClr val="FF0000"/>
                </a:solidFill>
                <a:latin typeface="Comic Sans MS"/>
              </a:rPr>
              <a:t>Bottom-up Vulnerability Analysis</a:t>
            </a:r>
            <a:br>
              <a:rPr lang="en-US" sz="4400" b="1" dirty="0">
                <a:latin typeface="Comic Sans MS" panose="030F0702030302020204" pitchFamily="66" charset="0"/>
              </a:rPr>
            </a:br>
            <a:r>
              <a:rPr lang="en-US" sz="3600" b="1" dirty="0">
                <a:solidFill>
                  <a:srgbClr val="0070C0"/>
                </a:solidFill>
                <a:latin typeface="Comic Sans MS"/>
              </a:rPr>
              <a:t>Preliminary results &amp; discussion</a:t>
            </a:r>
            <a:endParaRPr lang="en-US" sz="3600" b="1" dirty="0">
              <a:solidFill>
                <a:srgbClr val="FF0000"/>
              </a:solidFill>
              <a:latin typeface="Comic Sans M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7157783" y="5881624"/>
            <a:ext cx="46977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E3D2B1-D14B-4413-A8AC-5A392F047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118" y="3429000"/>
            <a:ext cx="4289102" cy="2387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10034" y="3131572"/>
            <a:ext cx="2695752" cy="286232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mic Sans MS"/>
              </a:rPr>
              <a:t>Percent of 30 years system storage below </a:t>
            </a:r>
            <a:r>
              <a:rPr lang="en-US" dirty="0">
                <a:solidFill>
                  <a:srgbClr val="FFFF00"/>
                </a:solidFill>
                <a:latin typeface="Comic Sans MS"/>
              </a:rPr>
              <a:t>moderate</a:t>
            </a:r>
            <a:r>
              <a:rPr lang="en-US" dirty="0">
                <a:latin typeface="Comic Sans MS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/>
              </a:rPr>
              <a:t>severe</a:t>
            </a:r>
            <a:r>
              <a:rPr lang="en-US" dirty="0">
                <a:latin typeface="Comic Sans MS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/>
              </a:rPr>
              <a:t>extreme</a:t>
            </a:r>
            <a:r>
              <a:rPr lang="en-US" dirty="0">
                <a:latin typeface="Comic Sans MS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490595" y="697119"/>
            <a:ext cx="11004606" cy="8925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/>
              </a:rPr>
              <a:t>Storage mildly sensitive to 10% storage loss; At 30% sedimentation, storage more sensitive to inflows than demand</a:t>
            </a:r>
            <a:endParaRPr lang="en-US" sz="2600" dirty="0">
              <a:latin typeface="Comic Sans M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E0E0A7-6DAD-4622-8968-D9A28B0B8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756" y="2369365"/>
            <a:ext cx="942975" cy="228600"/>
          </a:xfrm>
          <a:prstGeom prst="rect">
            <a:avLst/>
          </a:prstGeom>
        </p:spPr>
      </p:pic>
      <p:pic>
        <p:nvPicPr>
          <p:cNvPr id="4" name="Picture 5" descr="A picture containing map&#10;&#10;Description generated with very high confidence">
            <a:extLst>
              <a:ext uri="{FF2B5EF4-FFF2-40B4-BE49-F238E27FC236}">
                <a16:creationId xmlns:a16="http://schemas.microsoft.com/office/drawing/2014/main" id="{25813AA8-32BB-4E02-87B9-571987006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3160" y="1564320"/>
            <a:ext cx="9051401" cy="545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723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18484"/>
            <a:ext cx="11004606" cy="8925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/>
              </a:rPr>
              <a:t>Long &amp; severe droughts drop reservoir storage below 280,000 acre-feet even with 0% sedimentation</a:t>
            </a:r>
            <a:endParaRPr lang="en-US" sz="2600" dirty="0">
              <a:latin typeface="Comic Sans MS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64878A-4848-490B-80D9-28767910E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729" y="1536700"/>
            <a:ext cx="7367722" cy="515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18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73348"/>
            <a:ext cx="11004606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/>
              </a:rPr>
              <a:t>Monthly shortages insensitive to reservoir sedimentation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85F5ED-7ED3-4ADB-A0B9-FE6099B2C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176" y="1124712"/>
            <a:ext cx="7746275" cy="542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373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18484"/>
            <a:ext cx="11004606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/>
              </a:rPr>
              <a:t>Largest shortages coincide with low storage and inflows (expected) 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A098A6-2478-4E83-AA44-9448DC9FA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6737" y="1316736"/>
            <a:ext cx="7760333" cy="543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80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>
            <a:extLst>
              <a:ext uri="{FF2B5EF4-FFF2-40B4-BE49-F238E27FC236}">
                <a16:creationId xmlns:a16="http://schemas.microsoft.com/office/drawing/2014/main" id="{17CA1439-4CE0-4182-9E86-97A6F3104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198" y="151437"/>
            <a:ext cx="10015958" cy="66708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044836" y="5280675"/>
            <a:ext cx="4090750" cy="1015663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6">
                  <a:lumMod val="75000"/>
                </a:schemeClr>
              </a:solidFill>
              <a:highlight>
                <a:srgbClr val="FFFF00"/>
              </a:highlight>
              <a:latin typeface="Comic Sans M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B050"/>
                </a:solidFill>
                <a:latin typeface="Comic Sans MS"/>
              </a:rPr>
              <a:t>Percent of years </a:t>
            </a:r>
            <a:r>
              <a:rPr lang="en-US" sz="2000" dirty="0" err="1">
                <a:solidFill>
                  <a:srgbClr val="00B050"/>
                </a:solidFill>
                <a:latin typeface="Comic Sans MS"/>
              </a:rPr>
              <a:t>Riverware</a:t>
            </a:r>
            <a:r>
              <a:rPr lang="en-US" sz="2000" dirty="0">
                <a:solidFill>
                  <a:srgbClr val="00B050"/>
                </a:solidFill>
                <a:latin typeface="Comic Sans MS"/>
              </a:rPr>
              <a:t> shortage &gt; DCP shortage</a:t>
            </a:r>
            <a:endParaRPr lang="en-US" sz="2000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18027" y="406955"/>
            <a:ext cx="11004606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800" b="1" dirty="0" err="1">
                <a:solidFill>
                  <a:srgbClr val="0000FF"/>
                </a:solidFill>
                <a:latin typeface="Comic Sans MS"/>
              </a:rPr>
              <a:t>Riverware</a:t>
            </a:r>
            <a:r>
              <a:rPr lang="en-US" sz="2800" b="1" dirty="0">
                <a:solidFill>
                  <a:srgbClr val="0000FF"/>
                </a:solidFill>
                <a:latin typeface="Comic Sans MS"/>
              </a:rPr>
              <a:t> model shorts users more than Drought Contingency Plan across all tested inflow &amp; demand scenarios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5BB7AA-355E-468E-9210-FBF4EF38CC10}"/>
              </a:ext>
            </a:extLst>
          </p:cNvPr>
          <p:cNvSpPr/>
          <p:nvPr/>
        </p:nvSpPr>
        <p:spPr>
          <a:xfrm>
            <a:off x="6195570" y="5251738"/>
            <a:ext cx="4486218" cy="132343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6">
                  <a:lumMod val="75000"/>
                </a:schemeClr>
              </a:solidFill>
              <a:highlight>
                <a:srgbClr val="FFFF00"/>
              </a:highlight>
              <a:latin typeface="Comic Sans M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/>
              </a:rPr>
              <a:t>Sedimentation = 0%</a:t>
            </a:r>
            <a:endParaRPr lang="en-US" dirty="0">
              <a:latin typeface="Comic Sans M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974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C5DDB-82D5-4863-BC73-8D790078E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 err="1">
                <a:latin typeface="Comic Sans MS"/>
                <a:cs typeface="Calibri"/>
              </a:rPr>
              <a:t>Riverware</a:t>
            </a:r>
            <a:r>
              <a:rPr lang="en-US" sz="2400" dirty="0">
                <a:latin typeface="Comic Sans MS"/>
                <a:cs typeface="Calibri"/>
              </a:rPr>
              <a:t> results identical for each evap. scenario</a:t>
            </a:r>
            <a:endParaRPr lang="en-US" sz="2400" dirty="0"/>
          </a:p>
          <a:p>
            <a:pPr marL="457200" indent="-457200">
              <a:buAutoNum type="arabicPeriod"/>
            </a:pPr>
            <a:r>
              <a:rPr lang="en-US" sz="2400" dirty="0" err="1">
                <a:latin typeface="Comic Sans MS"/>
                <a:cs typeface="Calibri"/>
              </a:rPr>
              <a:t>UofU</a:t>
            </a:r>
            <a:r>
              <a:rPr lang="en-US" sz="2400" dirty="0">
                <a:latin typeface="Comic Sans MS"/>
                <a:cs typeface="Calibri"/>
              </a:rPr>
              <a:t> suggested 1,600 to 3,300 acre-feet/year increases for 3.7 and 4.0 feet/year (assume full pool of 9,970 acre-feet).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When we multiply area by rates:</a:t>
            </a:r>
          </a:p>
          <a:p>
            <a:pPr lvl="1"/>
            <a:r>
              <a:rPr lang="en-US" dirty="0">
                <a:latin typeface="Comic Sans MS"/>
                <a:cs typeface="Calibri"/>
              </a:rPr>
              <a:t>~ 30,000 acre-feet per year total evap.</a:t>
            </a:r>
            <a:endParaRPr lang="en-US" dirty="0">
              <a:latin typeface="Calibri" panose="020F0502020204030204"/>
              <a:cs typeface="Calibri"/>
            </a:endParaRPr>
          </a:p>
          <a:p>
            <a:pPr lvl="1"/>
            <a:r>
              <a:rPr lang="en-US" dirty="0">
                <a:latin typeface="Comic Sans MS"/>
                <a:cs typeface="Calibri"/>
              </a:rPr>
              <a:t>~ +6,600 to +8,000 acre-feet/year additional over 3.2 feet/year rate</a:t>
            </a:r>
          </a:p>
          <a:p>
            <a:pPr marL="0" indent="0">
              <a:buNone/>
            </a:pPr>
            <a:r>
              <a:rPr lang="en-US" sz="2400" dirty="0">
                <a:latin typeface="Comic Sans MS"/>
                <a:cs typeface="Calibri"/>
              </a:rPr>
              <a:t>4. Evap. will decrease as reservoir storage drops (e.g., many scenarios)</a:t>
            </a:r>
          </a:p>
          <a:p>
            <a:pPr marL="0" indent="0">
              <a:buNone/>
            </a:pPr>
            <a:r>
              <a:rPr lang="en-US" sz="2400" dirty="0">
                <a:latin typeface="Comic Sans MS"/>
                <a:cs typeface="Calibri"/>
              </a:rPr>
              <a:t>5. 8,000 acre-feet is real water, but maybe noise for a vulnerability study?</a:t>
            </a:r>
          </a:p>
          <a:p>
            <a:endParaRPr lang="en-US" sz="2400" dirty="0">
              <a:cs typeface="Calibri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0685550-8733-40E6-8A2D-95AA5A3E4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113"/>
            <a:ext cx="105156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600" dirty="0">
                <a:solidFill>
                  <a:srgbClr val="0000FF"/>
                </a:solidFill>
                <a:latin typeface="Comic Sans MS"/>
              </a:rPr>
              <a:t>We are still working on evaporation</a:t>
            </a:r>
            <a:endParaRPr lang="en-US" sz="3600" dirty="0"/>
          </a:p>
          <a:p>
            <a:endParaRPr lang="en-US" sz="3600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991073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00B0F0"/>
                </a:solidFill>
                <a:latin typeface="Comic Sans MS"/>
              </a:rPr>
              <a:t>Summary of System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99962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dirty="0">
                <a:solidFill>
                  <a:srgbClr val="7030A0"/>
                </a:solidFill>
                <a:latin typeface="Comic Sans MS"/>
              </a:rPr>
              <a:t>Inflows and Demands</a:t>
            </a:r>
            <a:endParaRPr lang="en-US" dirty="0">
              <a:solidFill>
                <a:srgbClr val="7030A0"/>
              </a:solidFill>
              <a:latin typeface="Calibri" panose="020F0502020204030204"/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Currently okay</a:t>
            </a:r>
            <a:endParaRPr lang="en-US" sz="2000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Start to hit moderate storage target with changes of ~100k acre-feet per year</a:t>
            </a:r>
            <a:endParaRPr lang="en-US" sz="2000" dirty="0">
              <a:cs typeface="Calibri"/>
            </a:endParaRPr>
          </a:p>
          <a:p>
            <a:r>
              <a:rPr lang="en-US" sz="2400" dirty="0">
                <a:solidFill>
                  <a:srgbClr val="7030A0"/>
                </a:solidFill>
                <a:latin typeface="Comic Sans MS"/>
              </a:rPr>
              <a:t>Sedimentation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Storage mildly sensitive to 10% reservoir volume loss</a:t>
            </a:r>
            <a:endParaRPr lang="en-US" sz="2000" dirty="0">
              <a:latin typeface="Comic Sans MS"/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Shortages insensitive to sedimentation</a:t>
            </a:r>
          </a:p>
          <a:p>
            <a:r>
              <a:rPr lang="en-US" sz="2400" dirty="0">
                <a:solidFill>
                  <a:srgbClr val="7030A0"/>
                </a:solidFill>
                <a:latin typeface="Comic Sans MS"/>
              </a:rPr>
              <a:t>Willard Bay Evaporation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System storage insensitive over 3.2 to 4.0 feet per year range tested</a:t>
            </a:r>
          </a:p>
          <a:p>
            <a:pPr marL="0" indent="0">
              <a:buNone/>
            </a:pPr>
            <a:endParaRPr lang="en-US" dirty="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AE154D8-530F-4595-B473-7385B330F4B8}"/>
              </a:ext>
            </a:extLst>
          </p:cNvPr>
          <p:cNvSpPr txBox="1">
            <a:spLocks/>
          </p:cNvSpPr>
          <p:nvPr/>
        </p:nvSpPr>
        <p:spPr>
          <a:xfrm>
            <a:off x="6172200" y="1825624"/>
            <a:ext cx="5300949" cy="4389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/>
            <a:r>
              <a:rPr lang="en-US" sz="2400" dirty="0">
                <a:solidFill>
                  <a:srgbClr val="7030A0"/>
                </a:solidFill>
                <a:latin typeface="Comic Sans MS"/>
              </a:rPr>
              <a:t>Factor Combinations</a:t>
            </a:r>
            <a:endParaRPr lang="en-US" sz="2400">
              <a:solidFill>
                <a:srgbClr val="7030A0"/>
              </a:solidFill>
              <a:latin typeface="Comic Sans MS"/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20B0604020202020204" pitchFamily="34" charset="0"/>
              <a:buChar char="§"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mic Sans MS"/>
              </a:rPr>
              <a:t>Long &amp; severe droughts drop reservoir storage below 280,000 acre-feet even with no sedimentation</a:t>
            </a:r>
            <a:endParaRPr lang="en-US" sz="2000">
              <a:solidFill>
                <a:schemeClr val="accent2">
                  <a:lumMod val="50000"/>
                </a:schemeClr>
              </a:solidFill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omic Sans MS"/>
              </a:rPr>
              <a:t>Largest shortages coincide with lower storage and inflows (expected)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,Sans-Serif" panose="020B0604020202020204" pitchFamily="34" charset="0"/>
              <a:buChar char="§"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mic Sans MS"/>
                <a:cs typeface="Calibri" panose="020F0502020204030204"/>
              </a:rPr>
              <a:t>Storage more sensitive to inflow than demand changes at largest sedimentation rates</a:t>
            </a:r>
            <a:endParaRPr lang="en-US" sz="2000">
              <a:solidFill>
                <a:schemeClr val="accent2">
                  <a:lumMod val="50000"/>
                </a:schemeClr>
              </a:solidFill>
              <a:ea typeface="+mn-lt"/>
              <a:cs typeface="+mn-lt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,Sans-Serif" panose="020B0604020202020204" pitchFamily="34" charset="0"/>
              <a:buChar char="§"/>
            </a:pP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Comic Sans MS"/>
                <a:cs typeface="Calibri" panose="020F0502020204030204"/>
              </a:rPr>
              <a:t>Riverware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Comic Sans MS"/>
                <a:cs typeface="Calibri" panose="020F0502020204030204"/>
              </a:rPr>
              <a:t> shorts users more than DCP across tested inflow and demand scenarios. Increase DCP shortages, esp. for moderate tier?</a:t>
            </a:r>
            <a:r>
              <a:rPr lang="en-US" sz="2000" dirty="0">
                <a:solidFill>
                  <a:schemeClr val="accent2"/>
                </a:solidFill>
                <a:latin typeface="Comic Sans MS"/>
                <a:cs typeface="Calibri" panose="020F0502020204030204"/>
              </a:rPr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-US" sz="2000" dirty="0">
              <a:solidFill>
                <a:srgbClr val="ED7D31"/>
              </a:solidFill>
              <a:latin typeface="Comic Sans MS"/>
              <a:cs typeface="Calibri" panose="020F0502020204030204"/>
            </a:endParaRPr>
          </a:p>
          <a:p>
            <a:endParaRPr lang="en-US" sz="2400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C5DDB-82D5-4863-BC73-8D790078E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Get evaporation results to work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Relate demand scenario values back to multiple sub-factors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Look at Willard Bay storage individually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Relate average and max annual shortages</a:t>
            </a:r>
            <a:endParaRPr lang="en-US" sz="2400" dirty="0">
              <a:latin typeface="Comic Sans MS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Draft report/thesis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Jacob defend thesis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Final report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0685550-8733-40E6-8A2D-95AA5A3E4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113"/>
            <a:ext cx="105156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600" dirty="0">
                <a:solidFill>
                  <a:srgbClr val="0000FF"/>
                </a:solidFill>
                <a:latin typeface="Comic Sans MS"/>
              </a:rPr>
              <a:t>Our Next Steps </a:t>
            </a:r>
            <a:endParaRPr lang="en-US" sz="3600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92696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163"/>
            <a:ext cx="105156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600" dirty="0">
                <a:solidFill>
                  <a:srgbClr val="0000FF"/>
                </a:solidFill>
                <a:latin typeface="Comic Sans MS"/>
              </a:rPr>
              <a:t>Discussion Points</a:t>
            </a:r>
            <a:endParaRPr lang="en-US" sz="3600" dirty="0"/>
          </a:p>
          <a:p>
            <a:endParaRPr lang="en-US" sz="3600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5748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US" dirty="0"/>
              <a:t>What do you like?</a:t>
            </a:r>
          </a:p>
          <a:p>
            <a:pPr marL="514350" indent="-514350">
              <a:spcAft>
                <a:spcPts val="2400"/>
              </a:spcAft>
              <a:buAutoNum type="arabicPeriod"/>
            </a:pPr>
            <a:r>
              <a:rPr lang="en-US" dirty="0"/>
              <a:t>What is new for you? What could change how you will manage?</a:t>
            </a:r>
            <a:endParaRPr lang="en-US" dirty="0">
              <a:cs typeface="Calibri" panose="020F0502020204030204"/>
            </a:endParaRP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US" dirty="0"/>
              <a:t>What should we clarify/add/change for draft &amp; final reports?</a:t>
            </a:r>
            <a:endParaRPr lang="en-US" dirty="0">
              <a:cs typeface="Calibri" panose="020F0502020204030204"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5" descr="A close up of a map&#10;&#10;Description generated with high confidence">
            <a:extLst>
              <a:ext uri="{FF2B5EF4-FFF2-40B4-BE49-F238E27FC236}">
                <a16:creationId xmlns:a16="http://schemas.microsoft.com/office/drawing/2014/main" id="{8213D7C6-660C-4EB9-A9A4-2A24F6EDE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996" y="1685081"/>
            <a:ext cx="6312059" cy="41823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57F736-3723-48C8-87D2-0D63004DE333}"/>
              </a:ext>
            </a:extLst>
          </p:cNvPr>
          <p:cNvSpPr txBox="1"/>
          <p:nvPr/>
        </p:nvSpPr>
        <p:spPr>
          <a:xfrm>
            <a:off x="6026552" y="5023413"/>
            <a:ext cx="4903807" cy="646331"/>
          </a:xfrm>
          <a:prstGeom prst="rect">
            <a:avLst/>
          </a:prstGeom>
          <a:solidFill>
            <a:srgbClr val="FFFF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Comic Sans MS"/>
                <a:cs typeface="Arial"/>
              </a:rPr>
              <a:t>Percent of June 1 system storage values below 380,000 acre-feet​</a:t>
            </a: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216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>
            <a:off x="6900421" y="4620746"/>
            <a:ext cx="2187018" cy="13234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Project examples</a:t>
            </a:r>
            <a:endParaRPr lang="en-US" sz="1600" b="1" dirty="0"/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Flows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Demands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Sedimentation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Evaporation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F52926-719A-4DAE-8273-C680D821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31" y="2134721"/>
            <a:ext cx="10163175" cy="2486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751360B-B7BD-4A6A-9071-C9BC8E30B7B2}"/>
              </a:ext>
            </a:extLst>
          </p:cNvPr>
          <p:cNvSpPr txBox="1"/>
          <p:nvPr/>
        </p:nvSpPr>
        <p:spPr>
          <a:xfrm>
            <a:off x="216868" y="6401461"/>
            <a:ext cx="308110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Adapted from Wang et. al. (2020)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1CF271-5F56-457D-A1FA-1DED97D52429}"/>
              </a:ext>
            </a:extLst>
          </p:cNvPr>
          <p:cNvSpPr txBox="1"/>
          <p:nvPr/>
        </p:nvSpPr>
        <p:spPr>
          <a:xfrm>
            <a:off x="645581" y="528594"/>
            <a:ext cx="10646395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/>
              </a:rPr>
              <a:t>Scenarios express deep uncertainty about </a:t>
            </a:r>
            <a:r>
              <a:rPr lang="en-US" sz="3200" b="1" dirty="0">
                <a:solidFill>
                  <a:srgbClr val="0000FF"/>
                </a:solidFill>
                <a:latin typeface="Comic Sans MS"/>
              </a:rPr>
              <a:t>future conditions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E0FE84-87A1-40A1-90D2-389F1E1383D4}"/>
              </a:ext>
            </a:extLst>
          </p:cNvPr>
          <p:cNvCxnSpPr>
            <a:cxnSpLocks/>
          </p:cNvCxnSpPr>
          <p:nvPr/>
        </p:nvCxnSpPr>
        <p:spPr>
          <a:xfrm>
            <a:off x="1954798" y="6201406"/>
            <a:ext cx="8640622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87C7A8C-F941-4F5F-A7EC-1DB29753B340}"/>
              </a:ext>
            </a:extLst>
          </p:cNvPr>
          <p:cNvSpPr txBox="1"/>
          <p:nvPr/>
        </p:nvSpPr>
        <p:spPr>
          <a:xfrm>
            <a:off x="966915" y="5953448"/>
            <a:ext cx="108964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Certain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023005-A1C9-4487-847B-18EE722DF6B8}"/>
              </a:ext>
            </a:extLst>
          </p:cNvPr>
          <p:cNvSpPr txBox="1"/>
          <p:nvPr/>
        </p:nvSpPr>
        <p:spPr>
          <a:xfrm>
            <a:off x="10746558" y="6001351"/>
            <a:ext cx="122857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Ignorance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205FB6-DC78-4643-8948-DB449401B115}"/>
              </a:ext>
            </a:extLst>
          </p:cNvPr>
          <p:cNvSpPr txBox="1"/>
          <p:nvPr/>
        </p:nvSpPr>
        <p:spPr>
          <a:xfrm>
            <a:off x="8136903" y="6273462"/>
            <a:ext cx="210060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Deep Uncertainty</a:t>
            </a:r>
          </a:p>
        </p:txBody>
      </p:sp>
    </p:spTree>
    <p:extLst>
      <p:ext uri="{BB962C8B-B14F-4D97-AF65-F5344CB8AC3E}">
        <p14:creationId xmlns:p14="http://schemas.microsoft.com/office/powerpoint/2010/main" val="107663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19FCF71A-8D83-4DD3-ABD2-18FA4668E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13" y="968446"/>
            <a:ext cx="6160344" cy="55725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D8158C-1954-4BD7-A50A-EA06DAF3C117}"/>
              </a:ext>
            </a:extLst>
          </p:cNvPr>
          <p:cNvGraphicFramePr>
            <a:graphicFrameLocks noGrp="1"/>
          </p:cNvGraphicFramePr>
          <p:nvPr/>
        </p:nvGraphicFramePr>
        <p:xfrm>
          <a:off x="8003154" y="4588302"/>
          <a:ext cx="3966491" cy="156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47">
                  <a:extLst>
                    <a:ext uri="{9D8B030D-6E8A-4147-A177-3AD203B41FA5}">
                      <a16:colId xmlns:a16="http://schemas.microsoft.com/office/drawing/2014/main" val="1296962319"/>
                    </a:ext>
                  </a:extLst>
                </a:gridCol>
                <a:gridCol w="1500744">
                  <a:extLst>
                    <a:ext uri="{9D8B030D-6E8A-4147-A177-3AD203B41FA5}">
                      <a16:colId xmlns:a16="http://schemas.microsoft.com/office/drawing/2014/main" val="39473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Location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Flow Range</a:t>
                      </a:r>
                    </a:p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kaf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 per year)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862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Weber @ Oakley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94 to 120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861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Total basin (RiverWare)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800 to 970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170810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741B67B-04C5-4F8F-8398-EC77D6180061}"/>
              </a:ext>
            </a:extLst>
          </p:cNvPr>
          <p:cNvSpPr txBox="1"/>
          <p:nvPr/>
        </p:nvSpPr>
        <p:spPr>
          <a:xfrm>
            <a:off x="390279" y="606725"/>
            <a:ext cx="1137773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Context for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46821-7854-4585-A2EF-6BD3939668C5}"/>
              </a:ext>
            </a:extLst>
          </p:cNvPr>
          <p:cNvSpPr txBox="1"/>
          <p:nvPr/>
        </p:nvSpPr>
        <p:spPr>
          <a:xfrm>
            <a:off x="5721479" y="4897779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56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EE84BD-854A-4CED-9143-30A424356F1A}"/>
              </a:ext>
            </a:extLst>
          </p:cNvPr>
          <p:cNvSpPr txBox="1"/>
          <p:nvPr/>
        </p:nvSpPr>
        <p:spPr>
          <a:xfrm>
            <a:off x="5643431" y="2506996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163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7FAC4-AA8F-4CB9-B861-DF5831B0205B}"/>
              </a:ext>
            </a:extLst>
          </p:cNvPr>
          <p:cNvSpPr txBox="1"/>
          <p:nvPr/>
        </p:nvSpPr>
        <p:spPr>
          <a:xfrm>
            <a:off x="5579546" y="3238268"/>
            <a:ext cx="3197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  130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F819A7-3838-47A6-8AEB-11B86BD07B9C}"/>
              </a:ext>
            </a:extLst>
          </p:cNvPr>
          <p:cNvSpPr txBox="1"/>
          <p:nvPr/>
        </p:nvSpPr>
        <p:spPr>
          <a:xfrm>
            <a:off x="5693937" y="5487367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39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C9DA545-A713-45B3-8C8C-AA4D01573FA5}"/>
              </a:ext>
            </a:extLst>
          </p:cNvPr>
          <p:cNvSpPr/>
          <p:nvPr/>
        </p:nvSpPr>
        <p:spPr>
          <a:xfrm>
            <a:off x="8594308" y="1912996"/>
            <a:ext cx="573595" cy="2211921"/>
          </a:xfrm>
          <a:prstGeom prst="rightBrace">
            <a:avLst>
              <a:gd name="adj1" fmla="val 7675"/>
              <a:gd name="adj2" fmla="val 49342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F5844-25E0-4298-8A17-4C25B7824B08}"/>
              </a:ext>
            </a:extLst>
          </p:cNvPr>
          <p:cNvSpPr txBox="1"/>
          <p:nvPr/>
        </p:nvSpPr>
        <p:spPr>
          <a:xfrm>
            <a:off x="9019261" y="2481824"/>
            <a:ext cx="18918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 of U</a:t>
            </a:r>
          </a:p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UCRFC Estimates</a:t>
            </a:r>
          </a:p>
          <a:p>
            <a:pPr algn="ctr"/>
            <a:endParaRPr lang="en-US" sz="800" b="1" u="sng" dirty="0">
              <a:solidFill>
                <a:srgbClr val="7030A0"/>
              </a:solidFill>
            </a:endParaRP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98 to 202 </a:t>
            </a:r>
            <a:r>
              <a:rPr lang="en-US" sz="1600" dirty="0" err="1">
                <a:solidFill>
                  <a:srgbClr val="7030A0"/>
                </a:solidFill>
              </a:rPr>
              <a:t>kaf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E7D084-709F-4D6B-A5FD-324123204F77}"/>
              </a:ext>
            </a:extLst>
          </p:cNvPr>
          <p:cNvSpPr txBox="1"/>
          <p:nvPr/>
        </p:nvSpPr>
        <p:spPr>
          <a:xfrm>
            <a:off x="7092223" y="6374141"/>
            <a:ext cx="496465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b="1" dirty="0">
                <a:latin typeface="Comic Sans MS"/>
              </a:rPr>
              <a:t>We do not use very high flow scenarios!!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028FA-B35A-402E-9506-7153C1CA9148}"/>
              </a:ext>
            </a:extLst>
          </p:cNvPr>
          <p:cNvSpPr txBox="1"/>
          <p:nvPr/>
        </p:nvSpPr>
        <p:spPr>
          <a:xfrm rot="16200000">
            <a:off x="-880914" y="3338935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161CD4-3069-41F5-8C2F-496FDE25F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5080" y="1144286"/>
            <a:ext cx="1438275" cy="12192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FB51AE9-3701-4FDB-ABB3-D1B40AF492F3}"/>
              </a:ext>
            </a:extLst>
          </p:cNvPr>
          <p:cNvSpPr txBox="1"/>
          <p:nvPr/>
        </p:nvSpPr>
        <p:spPr>
          <a:xfrm>
            <a:off x="2711524" y="6341875"/>
            <a:ext cx="15910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Water Year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C81246-E98C-4A94-A26E-B2703807AF15}"/>
              </a:ext>
            </a:extLst>
          </p:cNvPr>
          <p:cNvCxnSpPr/>
          <p:nvPr/>
        </p:nvCxnSpPr>
        <p:spPr>
          <a:xfrm>
            <a:off x="984738" y="2681246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40EE4C9-D80A-403D-AE41-737BC4F0225E}"/>
              </a:ext>
            </a:extLst>
          </p:cNvPr>
          <p:cNvCxnSpPr/>
          <p:nvPr/>
        </p:nvCxnSpPr>
        <p:spPr>
          <a:xfrm>
            <a:off x="984738" y="3440723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B666E72-89F1-4916-B1AD-5623DBA01161}"/>
              </a:ext>
            </a:extLst>
          </p:cNvPr>
          <p:cNvCxnSpPr/>
          <p:nvPr/>
        </p:nvCxnSpPr>
        <p:spPr>
          <a:xfrm>
            <a:off x="984738" y="5100528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340CB74-7372-4538-BCAF-B459487F26A7}"/>
              </a:ext>
            </a:extLst>
          </p:cNvPr>
          <p:cNvCxnSpPr/>
          <p:nvPr/>
        </p:nvCxnSpPr>
        <p:spPr>
          <a:xfrm>
            <a:off x="984738" y="5660891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EDED808-B57B-4A80-99E4-8BB31777B131}"/>
              </a:ext>
            </a:extLst>
          </p:cNvPr>
          <p:cNvSpPr txBox="1"/>
          <p:nvPr/>
        </p:nvSpPr>
        <p:spPr>
          <a:xfrm>
            <a:off x="5272504" y="2187944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chemeClr val="accent2"/>
                </a:solidFill>
              </a:rPr>
              <a:t>U of U   LOCO Estimates</a:t>
            </a:r>
          </a:p>
        </p:txBody>
      </p:sp>
    </p:spTree>
    <p:extLst>
      <p:ext uri="{BB962C8B-B14F-4D97-AF65-F5344CB8AC3E}">
        <p14:creationId xmlns:p14="http://schemas.microsoft.com/office/powerpoint/2010/main" val="99105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1" grpId="0" animBg="1"/>
      <p:bldP spid="22" grpId="0"/>
      <p:bldP spid="23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2159058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242737" y="6022125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891483" y="6257672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4F9CDE1-CC85-41EE-84D8-DECE6A163CC9}"/>
              </a:ext>
            </a:extLst>
          </p:cNvPr>
          <p:cNvSpPr txBox="1"/>
          <p:nvPr/>
        </p:nvSpPr>
        <p:spPr>
          <a:xfrm rot="5400000">
            <a:off x="9909238" y="3605865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Demand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92A7A6-8700-4878-AE60-433E5EC89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37" y="420760"/>
            <a:ext cx="10917525" cy="62432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420760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of 63 demand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7A690E-06FE-4343-9320-75101B262F28}"/>
              </a:ext>
            </a:extLst>
          </p:cNvPr>
          <p:cNvSpPr txBox="1"/>
          <p:nvPr/>
        </p:nvSpPr>
        <p:spPr>
          <a:xfrm>
            <a:off x="9284677" y="420760"/>
            <a:ext cx="2180492" cy="1700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5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A bit more on …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7B7675-8D87-4EAA-9106-F5B77B42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484716"/>
              </p:ext>
            </p:extLst>
          </p:nvPr>
        </p:nvGraphicFramePr>
        <p:xfrm>
          <a:off x="350546" y="2002653"/>
          <a:ext cx="5706385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24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1253230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2790907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Decrease in total storage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None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0%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assumption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Single debris event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1.4%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e.g. Fill Causey. Not modeled. 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Gradual over time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Echo, </a:t>
                      </a:r>
                      <a:r>
                        <a:rPr lang="en-US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Wanship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, East Canyon 0.1 to 0.2% per year (UDWR 2010)</a:t>
                      </a:r>
                    </a:p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Assume all loss at model beginning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Extreme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30%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Purposefully higher than observed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356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A27DB-814B-4553-BB69-2F2DCD855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767154"/>
              </p:ext>
            </p:extLst>
          </p:nvPr>
        </p:nvGraphicFramePr>
        <p:xfrm>
          <a:off x="6184792" y="2911886"/>
          <a:ext cx="5825653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7302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978505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3509846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Rate (ft/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RiverWare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model value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Historical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3.7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1995 to 2005 (U of U, 2019); 1,500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Late 21</a:t>
                      </a:r>
                      <a:r>
                        <a:rPr lang="en-US" baseline="3000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st</a:t>
                      </a: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 Century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4.0</a:t>
                      </a:r>
                    </a:p>
                    <a:p>
                      <a:pPr algn="ctr"/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2085 to 2095 (U of U, 2019);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3,300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F02D402-C502-4408-B8D4-D3998115841E}"/>
              </a:ext>
            </a:extLst>
          </p:cNvPr>
          <p:cNvSpPr/>
          <p:nvPr/>
        </p:nvSpPr>
        <p:spPr>
          <a:xfrm>
            <a:off x="333029" y="1395068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Reservoir Sediment Buildup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368273-E8E8-425D-B98A-1D6FBB0D7C1F}"/>
              </a:ext>
            </a:extLst>
          </p:cNvPr>
          <p:cNvSpPr/>
          <p:nvPr/>
        </p:nvSpPr>
        <p:spPr>
          <a:xfrm>
            <a:off x="6244427" y="2338910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Evaporation Rate @ Willard Bay</a:t>
            </a:r>
          </a:p>
        </p:txBody>
      </p:sp>
    </p:spTree>
    <p:extLst>
      <p:ext uri="{BB962C8B-B14F-4D97-AF65-F5344CB8AC3E}">
        <p14:creationId xmlns:p14="http://schemas.microsoft.com/office/powerpoint/2010/main" val="4067273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A close up of a map&#10;&#10;Description generated with high confidence">
            <a:extLst>
              <a:ext uri="{FF2B5EF4-FFF2-40B4-BE49-F238E27FC236}">
                <a16:creationId xmlns:a16="http://schemas.microsoft.com/office/drawing/2014/main" id="{C6459944-093F-4398-AE7C-E9EC2A36C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502" y="267183"/>
            <a:ext cx="9678363" cy="64490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451010" y="682548"/>
            <a:ext cx="11004606" cy="8925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/>
              </a:rPr>
              <a:t>Current ok. Storage vulnerable to 100k acre-feet per year changes in inflow or demand</a:t>
            </a:r>
            <a:endParaRPr lang="en-US" sz="2600" dirty="0">
              <a:latin typeface="Comic Sans M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427520" y="5406068"/>
            <a:ext cx="4785231" cy="1015663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/>
              </a:rPr>
              <a:t>Percent of June 1 system storage values below 380,000 acre-feet</a:t>
            </a:r>
            <a:endParaRPr lang="en-US" sz="2000" dirty="0">
              <a:highlight>
                <a:srgbClr val="FFFF00"/>
              </a:highlight>
              <a:latin typeface="Comic Sans MS" panose="030F0702030302020204" pitchFamily="66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1D6B3E-0D6F-43BD-8919-E616A861798F}"/>
              </a:ext>
            </a:extLst>
          </p:cNvPr>
          <p:cNvSpPr/>
          <p:nvPr/>
        </p:nvSpPr>
        <p:spPr>
          <a:xfrm>
            <a:off x="5761520" y="5406067"/>
            <a:ext cx="4891332" cy="1015663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1001</Words>
  <Application>Microsoft Office PowerPoint</Application>
  <PresentationFormat>Widescreen</PresentationFormat>
  <Paragraphs>195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Comic Sans MS</vt:lpstr>
      <vt:lpstr>Wingdings</vt:lpstr>
      <vt:lpstr>Wingdings,Sans-Serif</vt:lpstr>
      <vt:lpstr>Office Theme</vt:lpstr>
      <vt:lpstr>Bottom-up Vulnerability Analysis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are still working on evaporation </vt:lpstr>
      <vt:lpstr>Summary of System Vulnerabilities</vt:lpstr>
      <vt:lpstr>Our Next Steps </vt:lpstr>
      <vt:lpstr>Discussion Points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450</cp:revision>
  <dcterms:created xsi:type="dcterms:W3CDTF">2020-02-26T02:23:49Z</dcterms:created>
  <dcterms:modified xsi:type="dcterms:W3CDTF">2020-02-28T02:57:36Z</dcterms:modified>
</cp:coreProperties>
</file>